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y="5143500" cx="9144000"/>
  <p:notesSz cx="6858000" cy="9144000"/>
  <p:embeddedFontLst>
    <p:embeddedFont>
      <p:font typeface="Roboto"/>
      <p:regular r:id="rId21"/>
      <p:bold r:id="rId22"/>
      <p:italic r:id="rId23"/>
      <p:boldItalic r:id="rId24"/>
    </p:embeddedFont>
    <p:embeddedFont>
      <p:font typeface="Lora"/>
      <p:regular r:id="rId25"/>
      <p:bold r:id="rId26"/>
      <p:italic r:id="rId27"/>
      <p:boldItalic r:id="rId28"/>
    </p:embeddedFont>
    <p:embeddedFont>
      <p:font typeface="Quattrocento Sans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33" roundtripDataSignature="AMtx7mjaSSvVeUuPykRbo3zJBHN+zy9+/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font" Target="fonts/Roboto-bold.fntdata"/><Relationship Id="rId21" Type="http://schemas.openxmlformats.org/officeDocument/2006/relationships/font" Target="fonts/Roboto-regular.fntdata"/><Relationship Id="rId24" Type="http://schemas.openxmlformats.org/officeDocument/2006/relationships/font" Target="fonts/Roboto-boldItalic.fntdata"/><Relationship Id="rId23" Type="http://schemas.openxmlformats.org/officeDocument/2006/relationships/font" Target="fonts/Roboto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Lora-bold.fntdata"/><Relationship Id="rId25" Type="http://schemas.openxmlformats.org/officeDocument/2006/relationships/font" Target="fonts/Lora-regular.fntdata"/><Relationship Id="rId28" Type="http://schemas.openxmlformats.org/officeDocument/2006/relationships/font" Target="fonts/Lora-boldItalic.fntdata"/><Relationship Id="rId27" Type="http://schemas.openxmlformats.org/officeDocument/2006/relationships/font" Target="fonts/Lora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QuattrocentoSans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QuattrocentoSans-italic.fntdata"/><Relationship Id="rId30" Type="http://schemas.openxmlformats.org/officeDocument/2006/relationships/font" Target="fonts/QuattrocentoSans-bold.fntdata"/><Relationship Id="rId11" Type="http://schemas.openxmlformats.org/officeDocument/2006/relationships/slide" Target="slides/slide7.xml"/><Relationship Id="rId33" Type="http://customschemas.google.com/relationships/presentationmetadata" Target="metadata"/><Relationship Id="rId10" Type="http://schemas.openxmlformats.org/officeDocument/2006/relationships/slide" Target="slides/slide6.xml"/><Relationship Id="rId32" Type="http://schemas.openxmlformats.org/officeDocument/2006/relationships/font" Target="fonts/QuattrocentoSans-bold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gif>
</file>

<file path=ppt/media/image11.gif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" name="Google Shape;70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6fd24979aa_0_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8" name="Google Shape;148;g6fd24979aa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6fd24979aa_0_1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5" name="Google Shape;155;g6fd24979aa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6fd24979aa_0_4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4" name="Google Shape;164;g6fd24979aa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6d2c2abd73_0_4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3" name="Google Shape;173;g6d2c2abd73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6fd24979aa_0_3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0" name="Google Shape;180;g6fd24979aa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70d3275c36_0_2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1" name="Google Shape;191;g70d3275c36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6fd24979aa_0_6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0" name="Google Shape;200;g6fd24979aa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70d3275c36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g70d3275c3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70d3275c36_0_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3" name="Google Shape;93;g70d3275c36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52c54a136a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" name="Google Shape;100;g52c54a136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52c54a136a_0_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" name="Google Shape;107;g52c54a136a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776adb12d0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6" name="Google Shape;116;g776adb12d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776adb12d0_0_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3" name="Google Shape;123;g776adb12d0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" name="Google Shape;13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6fd24979aa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9" name="Google Shape;139;g6fd24979a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6"/>
          <p:cNvSpPr txBox="1"/>
          <p:nvPr>
            <p:ph type="ctrTitle"/>
          </p:nvPr>
        </p:nvSpPr>
        <p:spPr>
          <a:xfrm>
            <a:off x="996630" y="2003888"/>
            <a:ext cx="45237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cxnSp>
        <p:nvCxnSpPr>
          <p:cNvPr id="11" name="Google Shape;11;p16"/>
          <p:cNvCxnSpPr/>
          <p:nvPr/>
        </p:nvCxnSpPr>
        <p:spPr>
          <a:xfrm>
            <a:off x="-6025" y="3676512"/>
            <a:ext cx="91620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" name="Google Shape;12;p16"/>
          <p:cNvSpPr/>
          <p:nvPr/>
        </p:nvSpPr>
        <p:spPr>
          <a:xfrm>
            <a:off x="1117950" y="3393000"/>
            <a:ext cx="567000" cy="5670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3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letely blank">
  <p:cSld name="BLANK_1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5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7"/>
          <p:cNvSpPr txBox="1"/>
          <p:nvPr>
            <p:ph idx="1" type="subTitle"/>
          </p:nvPr>
        </p:nvSpPr>
        <p:spPr>
          <a:xfrm>
            <a:off x="2022300" y="2815923"/>
            <a:ext cx="5591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highlight>
                  <a:srgbClr val="FFCD00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rgbClr val="FFCD00"/>
                </a:highlight>
              </a:defRPr>
            </a:lvl9pPr>
          </a:lstStyle>
          <a:p/>
        </p:txBody>
      </p:sp>
      <p:cxnSp>
        <p:nvCxnSpPr>
          <p:cNvPr id="16" name="Google Shape;16;p17"/>
          <p:cNvCxnSpPr/>
          <p:nvPr/>
        </p:nvCxnSpPr>
        <p:spPr>
          <a:xfrm>
            <a:off x="-6025" y="2571762"/>
            <a:ext cx="19845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" name="Google Shape;17;p17"/>
          <p:cNvSpPr/>
          <p:nvPr/>
        </p:nvSpPr>
        <p:spPr>
          <a:xfrm>
            <a:off x="1117950" y="2288250"/>
            <a:ext cx="567000" cy="5670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17"/>
          <p:cNvSpPr txBox="1"/>
          <p:nvPr>
            <p:ph type="ctrTitle"/>
          </p:nvPr>
        </p:nvSpPr>
        <p:spPr>
          <a:xfrm>
            <a:off x="2022225" y="1693523"/>
            <a:ext cx="37878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cxnSp>
        <p:nvCxnSpPr>
          <p:cNvPr id="19" name="Google Shape;19;p17"/>
          <p:cNvCxnSpPr/>
          <p:nvPr/>
        </p:nvCxnSpPr>
        <p:spPr>
          <a:xfrm>
            <a:off x="5898975" y="2571750"/>
            <a:ext cx="3251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" name="Google Shape;20;p17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19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3" name="Google Shape;23;p19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19"/>
          <p:cNvSpPr txBox="1"/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b="1" sz="2000">
                <a:latin typeface="Lora"/>
                <a:ea typeface="Lora"/>
                <a:cs typeface="Lora"/>
                <a:sym typeface="L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b="1" sz="2000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b="1" sz="2000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b="1" sz="2000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b="1" sz="2000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b="1" sz="2000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b="1" sz="2000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b="1" sz="2000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b="1" sz="2000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9pPr>
          </a:lstStyle>
          <a:p/>
        </p:txBody>
      </p:sp>
      <p:sp>
        <p:nvSpPr>
          <p:cNvPr id="25" name="Google Shape;25;p19"/>
          <p:cNvSpPr txBox="1"/>
          <p:nvPr>
            <p:ph idx="1" type="body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cxnSp>
        <p:nvCxnSpPr>
          <p:cNvPr id="26" name="Google Shape;26;p19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19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8"/>
          <p:cNvSpPr txBox="1"/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0" name="Google Shape;30;p18"/>
          <p:cNvSpPr txBox="1"/>
          <p:nvPr>
            <p:ph idx="1" type="body"/>
          </p:nvPr>
        </p:nvSpPr>
        <p:spPr>
          <a:xfrm>
            <a:off x="1381250" y="1618700"/>
            <a:ext cx="3425400" cy="3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◉"/>
              <a:defRPr sz="2000"/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31" name="Google Shape;31;p18"/>
          <p:cNvSpPr txBox="1"/>
          <p:nvPr>
            <p:ph idx="2" type="body"/>
          </p:nvPr>
        </p:nvSpPr>
        <p:spPr>
          <a:xfrm>
            <a:off x="5012916" y="1618700"/>
            <a:ext cx="3425400" cy="3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◉"/>
              <a:defRPr sz="2000"/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cxnSp>
        <p:nvCxnSpPr>
          <p:cNvPr id="32" name="Google Shape;32;p18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3" name="Google Shape;33;p18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4" name="Google Shape;34;p18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5" name="Google Shape;35;p18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0"/>
          <p:cNvSpPr txBox="1"/>
          <p:nvPr>
            <p:ph idx="1" type="body"/>
          </p:nvPr>
        </p:nvSpPr>
        <p:spPr>
          <a:xfrm>
            <a:off x="2105050" y="2238000"/>
            <a:ext cx="4933800" cy="819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Lora"/>
              <a:buChar char="◉"/>
              <a:defRPr i="1" sz="2400">
                <a:latin typeface="Lora"/>
                <a:ea typeface="Lora"/>
                <a:cs typeface="Lora"/>
                <a:sym typeface="Lora"/>
              </a:defRPr>
            </a:lvl1pPr>
            <a:lvl2pPr indent="-355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Char char="○"/>
              <a:defRPr i="1">
                <a:latin typeface="Lora"/>
                <a:ea typeface="Lora"/>
                <a:cs typeface="Lora"/>
                <a:sym typeface="Lora"/>
              </a:defRPr>
            </a:lvl2pPr>
            <a:lvl3pPr indent="-355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Char char="■"/>
              <a:defRPr i="1">
                <a:latin typeface="Lora"/>
                <a:ea typeface="Lora"/>
                <a:cs typeface="Lora"/>
                <a:sym typeface="Lora"/>
              </a:defRPr>
            </a:lvl3pPr>
            <a:lvl4pPr indent="-3810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●"/>
              <a:defRPr i="1" sz="2400">
                <a:latin typeface="Lora"/>
                <a:ea typeface="Lora"/>
                <a:cs typeface="Lora"/>
                <a:sym typeface="Lora"/>
              </a:defRPr>
            </a:lvl4pPr>
            <a:lvl5pPr indent="-3810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○"/>
              <a:defRPr i="1" sz="2400">
                <a:latin typeface="Lora"/>
                <a:ea typeface="Lora"/>
                <a:cs typeface="Lora"/>
                <a:sym typeface="Lora"/>
              </a:defRPr>
            </a:lvl5pPr>
            <a:lvl6pPr indent="-3810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■"/>
              <a:defRPr i="1" sz="2400">
                <a:latin typeface="Lora"/>
                <a:ea typeface="Lora"/>
                <a:cs typeface="Lora"/>
                <a:sym typeface="Lora"/>
              </a:defRPr>
            </a:lvl6pPr>
            <a:lvl7pPr indent="-3810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●"/>
              <a:defRPr i="1" sz="2400">
                <a:latin typeface="Lora"/>
                <a:ea typeface="Lora"/>
                <a:cs typeface="Lora"/>
                <a:sym typeface="Lora"/>
              </a:defRPr>
            </a:lvl7pPr>
            <a:lvl8pPr indent="-3810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○"/>
              <a:defRPr i="1" sz="2400">
                <a:latin typeface="Lora"/>
                <a:ea typeface="Lora"/>
                <a:cs typeface="Lora"/>
                <a:sym typeface="Lora"/>
              </a:defRPr>
            </a:lvl8pPr>
            <a:lvl9pPr indent="-3810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■"/>
              <a:defRPr i="1" sz="2400">
                <a:latin typeface="Lora"/>
                <a:ea typeface="Lora"/>
                <a:cs typeface="Lora"/>
                <a:sym typeface="Lora"/>
              </a:defRPr>
            </a:lvl9pPr>
          </a:lstStyle>
          <a:p/>
        </p:txBody>
      </p:sp>
      <p:cxnSp>
        <p:nvCxnSpPr>
          <p:cNvPr id="38" name="Google Shape;38;p20"/>
          <p:cNvCxnSpPr/>
          <p:nvPr/>
        </p:nvCxnSpPr>
        <p:spPr>
          <a:xfrm>
            <a:off x="4584075" y="3676500"/>
            <a:ext cx="0" cy="148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20"/>
          <p:cNvSpPr/>
          <p:nvPr/>
        </p:nvSpPr>
        <p:spPr>
          <a:xfrm>
            <a:off x="4288500" y="3393000"/>
            <a:ext cx="567000" cy="5670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20"/>
          <p:cNvSpPr txBox="1"/>
          <p:nvPr/>
        </p:nvSpPr>
        <p:spPr>
          <a:xfrm>
            <a:off x="3593400" y="3412652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" sz="3600" u="none" cap="none" strike="noStrik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rPr>
              <a:t>“</a:t>
            </a:r>
            <a:endParaRPr b="1" i="0" sz="3600" u="none" cap="none" strike="noStrike">
              <a:solidFill>
                <a:srgbClr val="000000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41" name="Google Shape;41;p20"/>
          <p:cNvSpPr txBox="1"/>
          <p:nvPr>
            <p:ph idx="12" type="sldNum"/>
          </p:nvPr>
        </p:nvSpPr>
        <p:spPr>
          <a:xfrm>
            <a:off x="4297650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1"/>
          <p:cNvSpPr txBox="1"/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44" name="Google Shape;44;p21"/>
          <p:cNvSpPr txBox="1"/>
          <p:nvPr>
            <p:ph idx="1" type="body"/>
          </p:nvPr>
        </p:nvSpPr>
        <p:spPr>
          <a:xfrm>
            <a:off x="1381250" y="1651075"/>
            <a:ext cx="2334000" cy="31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◉"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45" name="Google Shape;45;p21"/>
          <p:cNvSpPr txBox="1"/>
          <p:nvPr>
            <p:ph idx="2" type="body"/>
          </p:nvPr>
        </p:nvSpPr>
        <p:spPr>
          <a:xfrm>
            <a:off x="3834912" y="1651075"/>
            <a:ext cx="2334000" cy="31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◉"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46" name="Google Shape;46;p21"/>
          <p:cNvSpPr txBox="1"/>
          <p:nvPr>
            <p:ph idx="3" type="body"/>
          </p:nvPr>
        </p:nvSpPr>
        <p:spPr>
          <a:xfrm>
            <a:off x="6288573" y="1651075"/>
            <a:ext cx="2334000" cy="31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◉"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cxnSp>
        <p:nvCxnSpPr>
          <p:cNvPr id="47" name="Google Shape;47;p21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21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9" name="Google Shape;49;p21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0" name="Google Shape;50;p21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2"/>
          <p:cNvSpPr txBox="1"/>
          <p:nvPr>
            <p:ph type="title"/>
          </p:nvPr>
        </p:nvSpPr>
        <p:spPr>
          <a:xfrm>
            <a:off x="1381250" y="937125"/>
            <a:ext cx="38784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cxnSp>
        <p:nvCxnSpPr>
          <p:cNvPr id="53" name="Google Shape;53;p22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4" name="Google Shape;54;p22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5" name="Google Shape;55;p22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6" name="Google Shape;56;p22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3"/>
          <p:cNvSpPr txBox="1"/>
          <p:nvPr>
            <p:ph idx="1" type="body"/>
          </p:nvPr>
        </p:nvSpPr>
        <p:spPr>
          <a:xfrm>
            <a:off x="1990450" y="4037375"/>
            <a:ext cx="51630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Lora"/>
              <a:buNone/>
              <a:defRPr i="1" sz="1400">
                <a:latin typeface="Lora"/>
                <a:ea typeface="Lora"/>
                <a:cs typeface="Lora"/>
                <a:sym typeface="Lora"/>
              </a:defRPr>
            </a:lvl1pPr>
          </a:lstStyle>
          <a:p/>
        </p:txBody>
      </p:sp>
      <p:cxnSp>
        <p:nvCxnSpPr>
          <p:cNvPr id="59" name="Google Shape;59;p23"/>
          <p:cNvCxnSpPr/>
          <p:nvPr/>
        </p:nvCxnSpPr>
        <p:spPr>
          <a:xfrm>
            <a:off x="-6025" y="4666129"/>
            <a:ext cx="91620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0" name="Google Shape;60;p23"/>
          <p:cNvSpPr/>
          <p:nvPr/>
        </p:nvSpPr>
        <p:spPr>
          <a:xfrm>
            <a:off x="4457400" y="4551496"/>
            <a:ext cx="229200" cy="2292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23"/>
          <p:cNvSpPr txBox="1"/>
          <p:nvPr>
            <p:ph idx="12" type="sldNum"/>
          </p:nvPr>
        </p:nvSpPr>
        <p:spPr>
          <a:xfrm>
            <a:off x="4297650" y="4780700"/>
            <a:ext cx="548700" cy="36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3" name="Google Shape;63;p24"/>
          <p:cNvCxnSpPr/>
          <p:nvPr/>
        </p:nvCxnSpPr>
        <p:spPr>
          <a:xfrm>
            <a:off x="-6025" y="4513729"/>
            <a:ext cx="91620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4" name="Google Shape;64;p24"/>
          <p:cNvSpPr/>
          <p:nvPr/>
        </p:nvSpPr>
        <p:spPr>
          <a:xfrm>
            <a:off x="4293700" y="4235405"/>
            <a:ext cx="556500" cy="5565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24"/>
          <p:cNvSpPr txBox="1"/>
          <p:nvPr>
            <p:ph idx="12" type="sldNum"/>
          </p:nvPr>
        </p:nvSpPr>
        <p:spPr>
          <a:xfrm>
            <a:off x="4297650" y="4791900"/>
            <a:ext cx="548700" cy="35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5"/>
          <p:cNvSpPr txBox="1"/>
          <p:nvPr>
            <p:ph idx="1" type="body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b="0" i="0" sz="24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b="0" i="0" sz="20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b="0" i="0" sz="20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b="0" i="0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b="0" i="0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b="0" i="0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b="0" i="0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b="0" i="0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b="0" i="0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7" name="Google Shape;7;p15"/>
          <p:cNvSpPr txBox="1"/>
          <p:nvPr>
            <p:ph type="title"/>
          </p:nvPr>
        </p:nvSpPr>
        <p:spPr>
          <a:xfrm>
            <a:off x="1381250" y="937117"/>
            <a:ext cx="68097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Lora"/>
              <a:buNone/>
              <a:defRPr b="1" i="0" sz="2000" u="none" cap="none" strike="noStrik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Lora"/>
              <a:buNone/>
              <a:defRPr b="1" i="0" sz="2000" u="none" cap="none" strike="noStrik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Lora"/>
              <a:buNone/>
              <a:defRPr b="1" i="0" sz="2000" u="none" cap="none" strike="noStrik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Lora"/>
              <a:buNone/>
              <a:defRPr b="1" i="0" sz="2000" u="none" cap="none" strike="noStrik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Lora"/>
              <a:buNone/>
              <a:defRPr b="1" i="0" sz="2000" u="none" cap="none" strike="noStrik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Lora"/>
              <a:buNone/>
              <a:defRPr b="1" i="0" sz="2000" u="none" cap="none" strike="noStrik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Lora"/>
              <a:buNone/>
              <a:defRPr b="1" i="0" sz="2000" u="none" cap="none" strike="noStrik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Lora"/>
              <a:buNone/>
              <a:defRPr b="1" i="0" sz="2000" u="none" cap="none" strike="noStrik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Lora"/>
              <a:buNone/>
              <a:defRPr b="1" i="0" sz="2000" u="none" cap="none" strike="noStrik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/>
        </p:txBody>
      </p:sp>
      <p:sp>
        <p:nvSpPr>
          <p:cNvPr id="8" name="Google Shape;8;p15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jpg"/><Relationship Id="rId4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gif"/><Relationship Id="rId4" Type="http://schemas.openxmlformats.org/officeDocument/2006/relationships/image" Target="../media/image10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"/>
          <p:cNvSpPr txBox="1"/>
          <p:nvPr>
            <p:ph type="ctrTitle"/>
          </p:nvPr>
        </p:nvSpPr>
        <p:spPr>
          <a:xfrm>
            <a:off x="996625" y="1909925"/>
            <a:ext cx="3569400" cy="125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Module 2: A Recap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73" name="Google Shape;73;p1"/>
          <p:cNvGrpSpPr/>
          <p:nvPr/>
        </p:nvGrpSpPr>
        <p:grpSpPr>
          <a:xfrm>
            <a:off x="1299165" y="3511424"/>
            <a:ext cx="215966" cy="342399"/>
            <a:chOff x="6718575" y="2318625"/>
            <a:chExt cx="256950" cy="407375"/>
          </a:xfrm>
        </p:grpSpPr>
        <p:sp>
          <p:nvSpPr>
            <p:cNvPr id="74" name="Google Shape;74;p1"/>
            <p:cNvSpPr/>
            <p:nvPr/>
          </p:nvSpPr>
          <p:spPr>
            <a:xfrm>
              <a:off x="6795900" y="2673600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1"/>
            <p:cNvSpPr/>
            <p:nvPr/>
          </p:nvSpPr>
          <p:spPr>
            <a:xfrm>
              <a:off x="6795900" y="2650475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1"/>
            <p:cNvSpPr/>
            <p:nvPr/>
          </p:nvSpPr>
          <p:spPr>
            <a:xfrm>
              <a:off x="6795900" y="2696125"/>
              <a:ext cx="102300" cy="29875"/>
            </a:xfrm>
            <a:custGeom>
              <a:rect b="b" l="l" r="r" t="t"/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1"/>
            <p:cNvSpPr/>
            <p:nvPr/>
          </p:nvSpPr>
          <p:spPr>
            <a:xfrm>
              <a:off x="67849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1"/>
            <p:cNvSpPr/>
            <p:nvPr/>
          </p:nvSpPr>
          <p:spPr>
            <a:xfrm>
              <a:off x="6718575" y="2318625"/>
              <a:ext cx="256950" cy="307525"/>
            </a:xfrm>
            <a:custGeom>
              <a:rect b="b" l="l" r="r" t="t"/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1"/>
            <p:cNvSpPr/>
            <p:nvPr/>
          </p:nvSpPr>
          <p:spPr>
            <a:xfrm>
              <a:off x="68738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1"/>
            <p:cNvSpPr/>
            <p:nvPr/>
          </p:nvSpPr>
          <p:spPr>
            <a:xfrm>
              <a:off x="6801975" y="2453200"/>
              <a:ext cx="90150" cy="19500"/>
            </a:xfrm>
            <a:custGeom>
              <a:rect b="b" l="l" r="r" t="t"/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1"/>
            <p:cNvSpPr/>
            <p:nvPr/>
          </p:nvSpPr>
          <p:spPr>
            <a:xfrm>
              <a:off x="6795900" y="2628550"/>
              <a:ext cx="102300" cy="25"/>
            </a:xfrm>
            <a:custGeom>
              <a:rect b="b" l="l" r="r" t="t"/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82" name="Google Shape;82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00850" y="418050"/>
            <a:ext cx="2869224" cy="3093375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6fd24979aa_0_6"/>
          <p:cNvSpPr txBox="1"/>
          <p:nvPr>
            <p:ph type="ctrTitle"/>
          </p:nvPr>
        </p:nvSpPr>
        <p:spPr>
          <a:xfrm>
            <a:off x="2038800" y="2115725"/>
            <a:ext cx="4010700" cy="69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Inferential Statistics </a:t>
            </a:r>
            <a:endParaRPr/>
          </a:p>
        </p:txBody>
      </p:sp>
      <p:sp>
        <p:nvSpPr>
          <p:cNvPr id="151" name="Google Shape;151;g6fd24979aa_0_6"/>
          <p:cNvSpPr txBox="1"/>
          <p:nvPr/>
        </p:nvSpPr>
        <p:spPr>
          <a:xfrm>
            <a:off x="1133975" y="2291150"/>
            <a:ext cx="543900" cy="56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5</a:t>
            </a:r>
            <a:endParaRPr b="0" i="0" sz="2400" u="none" cap="none" strike="noStrike">
              <a:solidFill>
                <a:srgbClr val="000000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52" name="Google Shape;152;g6fd24979aa_0_6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6fd24979aa_0_12"/>
          <p:cNvSpPr txBox="1"/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Inferential Statistics</a:t>
            </a:r>
            <a:endParaRPr>
              <a:highlight>
                <a:srgbClr val="FFCD00"/>
              </a:highlight>
            </a:endParaRPr>
          </a:p>
        </p:txBody>
      </p:sp>
      <p:sp>
        <p:nvSpPr>
          <p:cNvPr id="158" name="Google Shape;158;g6fd24979aa_0_12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9" name="Google Shape;159;g6fd24979aa_0_12"/>
          <p:cNvSpPr txBox="1"/>
          <p:nvPr/>
        </p:nvSpPr>
        <p:spPr>
          <a:xfrm>
            <a:off x="945900" y="1741500"/>
            <a:ext cx="7252200" cy="269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We also learnt how to use methods from inferential statistics such as:</a:t>
            </a:r>
            <a:endParaRPr b="0" i="0" sz="12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200"/>
              <a:buFont typeface="Arial"/>
              <a:buAutoNum type="arabicPeriod"/>
            </a:pPr>
            <a:r>
              <a:rPr b="0" i="0" lang="en" sz="1200" u="none" cap="none" strike="noStrike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Confidence intervals;</a:t>
            </a:r>
            <a:endParaRPr b="0" i="0" sz="12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200"/>
              <a:buFont typeface="Arial"/>
              <a:buAutoNum type="arabicPeriod"/>
            </a:pPr>
            <a:r>
              <a:rPr b="0" i="0" lang="en" sz="1200" u="none" cap="none" strike="noStrike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Hypothesis testing and statistical significance;</a:t>
            </a:r>
            <a:endParaRPr b="0" i="0" sz="12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200"/>
              <a:buFont typeface="Arial"/>
              <a:buAutoNum type="arabicPeriod"/>
            </a:pPr>
            <a:r>
              <a:rPr b="0" i="0" lang="en" sz="1200" u="none" cap="none" strike="noStrike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 modules to perform such test such as Python’s scipy.</a:t>
            </a:r>
            <a:endParaRPr b="0" i="0" sz="12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0" name="Google Shape;160;g6fd24979aa_0_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57252" y="1130500"/>
            <a:ext cx="3150001" cy="2199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g6fd24979aa_0_12"/>
          <p:cNvPicPr preferRelativeResize="0"/>
          <p:nvPr/>
        </p:nvPicPr>
        <p:blipFill rotWithShape="1">
          <a:blip r:embed="rId4">
            <a:alphaModFix/>
          </a:blip>
          <a:srcRect b="40588" l="0" r="0" t="0"/>
          <a:stretch/>
        </p:blipFill>
        <p:spPr>
          <a:xfrm>
            <a:off x="4355025" y="3260625"/>
            <a:ext cx="2423250" cy="1618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6fd24979aa_0_47"/>
          <p:cNvSpPr txBox="1"/>
          <p:nvPr>
            <p:ph type="ctrTitle"/>
          </p:nvPr>
        </p:nvSpPr>
        <p:spPr>
          <a:xfrm>
            <a:off x="2046500" y="1764350"/>
            <a:ext cx="3787800" cy="108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Module 3</a:t>
            </a:r>
            <a:endParaRPr/>
          </a:p>
        </p:txBody>
      </p:sp>
      <p:sp>
        <p:nvSpPr>
          <p:cNvPr id="167" name="Google Shape;167;g6fd24979aa_0_47"/>
          <p:cNvSpPr txBox="1"/>
          <p:nvPr/>
        </p:nvSpPr>
        <p:spPr>
          <a:xfrm>
            <a:off x="1133975" y="2291150"/>
            <a:ext cx="543900" cy="56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6</a:t>
            </a:r>
            <a:endParaRPr b="0" i="0" sz="2400" u="none" cap="none" strike="noStrike">
              <a:solidFill>
                <a:srgbClr val="000000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68" name="Google Shape;168;g6fd24979aa_0_47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9" name="Google Shape;169;g6fd24979aa_0_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47700" y="1018675"/>
            <a:ext cx="2995525" cy="299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g6fd24979aa_0_4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97600" y="3184375"/>
            <a:ext cx="1751076" cy="1751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6d2c2abd73_0_44"/>
          <p:cNvSpPr txBox="1"/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The Present: Module 3</a:t>
            </a:r>
            <a:endParaRPr>
              <a:highlight>
                <a:srgbClr val="FFCD00"/>
              </a:highlight>
            </a:endParaRPr>
          </a:p>
        </p:txBody>
      </p:sp>
      <p:sp>
        <p:nvSpPr>
          <p:cNvPr id="176" name="Google Shape;176;g6d2c2abd73_0_44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7" name="Google Shape;177;g6d2c2abd73_0_44"/>
          <p:cNvSpPr txBox="1"/>
          <p:nvPr/>
        </p:nvSpPr>
        <p:spPr>
          <a:xfrm>
            <a:off x="945900" y="1741500"/>
            <a:ext cx="7252200" cy="22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>
                <a:solidFill>
                  <a:srgbClr val="313131"/>
                </a:solidFill>
                <a:highlight>
                  <a:srgbClr val="FFFFFF"/>
                </a:highlight>
              </a:rPr>
              <a:t>In</a:t>
            </a:r>
            <a:r>
              <a:rPr i="0" lang="en" sz="1200" u="none" cap="none" strike="noStrike">
                <a:solidFill>
                  <a:srgbClr val="313131"/>
                </a:solidFill>
                <a:highlight>
                  <a:srgbClr val="FFFFFF"/>
                </a:highlight>
              </a:rPr>
              <a:t> Module 3 we will go one step further and look at </a:t>
            </a:r>
            <a:r>
              <a:rPr b="1" i="1" lang="en" sz="1200" u="none" cap="none" strike="noStrike">
                <a:solidFill>
                  <a:srgbClr val="313131"/>
                </a:solidFill>
                <a:highlight>
                  <a:srgbClr val="FFFFFF"/>
                </a:highlight>
              </a:rPr>
              <a:t>prediction</a:t>
            </a:r>
            <a:r>
              <a:rPr i="0" lang="en" sz="1200" u="none" cap="none" strike="noStrike">
                <a:solidFill>
                  <a:srgbClr val="313131"/>
                </a:solidFill>
                <a:highlight>
                  <a:srgbClr val="FFFFFF"/>
                </a:highlight>
              </a:rPr>
              <a:t>. In order to do so, we will learn various </a:t>
            </a:r>
            <a:r>
              <a:rPr b="1" i="1" lang="en" sz="1200" u="none" cap="none" strike="noStrike">
                <a:solidFill>
                  <a:srgbClr val="313131"/>
                </a:solidFill>
                <a:highlight>
                  <a:srgbClr val="FFFFFF"/>
                </a:highlight>
              </a:rPr>
              <a:t>Machine Learning Algorithms</a:t>
            </a:r>
            <a:r>
              <a:rPr i="0" lang="en" sz="1200" u="none" cap="none" strike="noStrike">
                <a:solidFill>
                  <a:srgbClr val="313131"/>
                </a:solidFill>
                <a:highlight>
                  <a:srgbClr val="FFFFFF"/>
                </a:highlight>
              </a:rPr>
              <a:t>.</a:t>
            </a:r>
            <a:endParaRPr i="0" sz="1200" u="none" cap="none" strike="noStrike">
              <a:solidFill>
                <a:srgbClr val="313131"/>
              </a:solidFill>
              <a:highlight>
                <a:srgbClr val="FFFFFF"/>
              </a:highlight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i="0" sz="1200" u="none" cap="none" strike="noStrike">
              <a:solidFill>
                <a:srgbClr val="313131"/>
              </a:solidFill>
              <a:highlight>
                <a:srgbClr val="FFFFFF"/>
              </a:highlight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>
                <a:solidFill>
                  <a:srgbClr val="313131"/>
                </a:solidFill>
                <a:highlight>
                  <a:srgbClr val="FFFFFF"/>
                </a:highlight>
              </a:rPr>
              <a:t>Thus, in</a:t>
            </a:r>
            <a:r>
              <a:rPr i="0" lang="en" sz="1200" u="none" cap="none" strike="noStrike">
                <a:solidFill>
                  <a:srgbClr val="313131"/>
                </a:solidFill>
                <a:highlight>
                  <a:srgbClr val="FFFFFF"/>
                </a:highlight>
              </a:rPr>
              <a:t> Module 3 - while descriptive analysis still forms the backbone of everything we’ll do - we will learn how, on the basis of historical data and descriptive analysis of this data, we may be able to say something about </a:t>
            </a:r>
            <a:r>
              <a:rPr b="1" i="1" lang="en" sz="1200" u="none" cap="none" strike="noStrike">
                <a:solidFill>
                  <a:srgbClr val="313131"/>
                </a:solidFill>
                <a:highlight>
                  <a:srgbClr val="FFFFFF"/>
                </a:highlight>
              </a:rPr>
              <a:t>the future by building predictive models </a:t>
            </a:r>
            <a:r>
              <a:rPr i="0" lang="en" sz="1200" u="none" cap="none" strike="noStrike">
                <a:solidFill>
                  <a:srgbClr val="313131"/>
                </a:solidFill>
                <a:highlight>
                  <a:srgbClr val="FFFFFF"/>
                </a:highlight>
              </a:rPr>
              <a:t>(i.e. ML models). </a:t>
            </a:r>
            <a:r>
              <a:rPr b="1" i="1" lang="en" sz="1200" u="none" cap="none" strike="noStrike">
                <a:solidFill>
                  <a:srgbClr val="313131"/>
                </a:solidFill>
                <a:highlight>
                  <a:srgbClr val="FFFFFF"/>
                </a:highlight>
              </a:rPr>
              <a:t>  </a:t>
            </a:r>
            <a:endParaRPr i="0" sz="1200" u="none" cap="none" strike="noStrike">
              <a:solidFill>
                <a:srgbClr val="313131"/>
              </a:solidFill>
              <a:highlight>
                <a:srgbClr val="FFFFFF"/>
              </a:highlight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i="0" sz="1200" u="none" cap="none" strike="noStrike">
              <a:solidFill>
                <a:srgbClr val="313131"/>
              </a:solidFill>
              <a:highlight>
                <a:srgbClr val="FFFFFF"/>
              </a:highlight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i="0" lang="en" sz="1200" u="none" cap="none" strike="noStrike">
                <a:solidFill>
                  <a:srgbClr val="313131"/>
                </a:solidFill>
                <a:highlight>
                  <a:srgbClr val="FFFFFF"/>
                </a:highlight>
              </a:rPr>
              <a:t> </a:t>
            </a:r>
            <a:endParaRPr i="0" sz="1200" u="none" cap="none" strike="noStrike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6fd24979aa_0_37"/>
          <p:cNvSpPr txBox="1"/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The Future: Module 3</a:t>
            </a:r>
            <a:endParaRPr>
              <a:highlight>
                <a:srgbClr val="FFCD00"/>
              </a:highlight>
            </a:endParaRPr>
          </a:p>
        </p:txBody>
      </p:sp>
      <p:sp>
        <p:nvSpPr>
          <p:cNvPr id="183" name="Google Shape;183;g6fd24979aa_0_37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4" name="Google Shape;184;g6fd24979aa_0_37"/>
          <p:cNvSpPr/>
          <p:nvPr/>
        </p:nvSpPr>
        <p:spPr>
          <a:xfrm>
            <a:off x="212575" y="2641925"/>
            <a:ext cx="1601700" cy="627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Introduction to AI and Machine Learning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g6fd24979aa_0_37"/>
          <p:cNvSpPr/>
          <p:nvPr/>
        </p:nvSpPr>
        <p:spPr>
          <a:xfrm>
            <a:off x="1965650" y="2641925"/>
            <a:ext cx="1601700" cy="627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Feature Scaling and Feature Selection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g6fd24979aa_0_37"/>
          <p:cNvSpPr/>
          <p:nvPr/>
        </p:nvSpPr>
        <p:spPr>
          <a:xfrm>
            <a:off x="5615888" y="2641925"/>
            <a:ext cx="1601700" cy="627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Unsupervised Learning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g6fd24979aa_0_37"/>
          <p:cNvSpPr/>
          <p:nvPr/>
        </p:nvSpPr>
        <p:spPr>
          <a:xfrm>
            <a:off x="3814875" y="2641925"/>
            <a:ext cx="1601700" cy="627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Supervised Learning 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g6fd24979aa_0_37"/>
          <p:cNvSpPr/>
          <p:nvPr/>
        </p:nvSpPr>
        <p:spPr>
          <a:xfrm>
            <a:off x="7416925" y="2641925"/>
            <a:ext cx="1601700" cy="627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NLP, Deep Learning + Other 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70d3275c36_0_25"/>
          <p:cNvSpPr txBox="1"/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The Future: Module 3</a:t>
            </a:r>
            <a:endParaRPr>
              <a:highlight>
                <a:srgbClr val="FFCD00"/>
              </a:highlight>
            </a:endParaRPr>
          </a:p>
        </p:txBody>
      </p:sp>
      <p:sp>
        <p:nvSpPr>
          <p:cNvPr id="194" name="Google Shape;194;g70d3275c36_0_25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g70d3275c36_0_25"/>
          <p:cNvSpPr/>
          <p:nvPr/>
        </p:nvSpPr>
        <p:spPr>
          <a:xfrm>
            <a:off x="1744700" y="2386700"/>
            <a:ext cx="1601700" cy="627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Project 5: Project on ML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g70d3275c36_0_25"/>
          <p:cNvSpPr/>
          <p:nvPr/>
        </p:nvSpPr>
        <p:spPr>
          <a:xfrm>
            <a:off x="5182600" y="2386700"/>
            <a:ext cx="1601700" cy="627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Project 6: Final project! :) 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g70d3275c36_0_25"/>
          <p:cNvSpPr/>
          <p:nvPr/>
        </p:nvSpPr>
        <p:spPr>
          <a:xfrm>
            <a:off x="3346400" y="3405400"/>
            <a:ext cx="1836300" cy="710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Mini-presentations on Short AI/ML-Related Articles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6fd24979aa_0_64"/>
          <p:cNvSpPr txBox="1"/>
          <p:nvPr>
            <p:ph type="ctrTitle"/>
          </p:nvPr>
        </p:nvSpPr>
        <p:spPr>
          <a:xfrm>
            <a:off x="2031125" y="1936575"/>
            <a:ext cx="3787800" cy="955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The End. </a:t>
            </a:r>
            <a:endParaRPr/>
          </a:p>
        </p:txBody>
      </p:sp>
      <p:sp>
        <p:nvSpPr>
          <p:cNvPr id="203" name="Google Shape;203;g6fd24979aa_0_64"/>
          <p:cNvSpPr txBox="1"/>
          <p:nvPr/>
        </p:nvSpPr>
        <p:spPr>
          <a:xfrm>
            <a:off x="1133975" y="2291150"/>
            <a:ext cx="543900" cy="56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04" name="Google Shape;204;g6fd24979aa_0_64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70d3275c36_0_0"/>
          <p:cNvSpPr txBox="1"/>
          <p:nvPr>
            <p:ph type="ctrTitle"/>
          </p:nvPr>
        </p:nvSpPr>
        <p:spPr>
          <a:xfrm>
            <a:off x="2031125" y="1927700"/>
            <a:ext cx="37878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Visualisations</a:t>
            </a:r>
            <a:endParaRPr/>
          </a:p>
        </p:txBody>
      </p:sp>
      <p:sp>
        <p:nvSpPr>
          <p:cNvPr id="89" name="Google Shape;89;g70d3275c36_0_0"/>
          <p:cNvSpPr txBox="1"/>
          <p:nvPr/>
        </p:nvSpPr>
        <p:spPr>
          <a:xfrm>
            <a:off x="1133975" y="2291150"/>
            <a:ext cx="543900" cy="56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1</a:t>
            </a:r>
            <a:endParaRPr b="0" i="0" sz="2400" u="none" cap="none" strike="noStrike">
              <a:solidFill>
                <a:srgbClr val="000000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90" name="Google Shape;90;g70d3275c36_0_0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70d3275c36_0_6"/>
          <p:cNvSpPr txBox="1"/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Visualisations</a:t>
            </a:r>
            <a:endParaRPr>
              <a:highlight>
                <a:srgbClr val="FFCD00"/>
              </a:highlight>
            </a:endParaRPr>
          </a:p>
        </p:txBody>
      </p:sp>
      <p:sp>
        <p:nvSpPr>
          <p:cNvPr id="96" name="Google Shape;96;g70d3275c36_0_6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7" name="Google Shape;97;g70d3275c36_0_6"/>
          <p:cNvSpPr txBox="1"/>
          <p:nvPr/>
        </p:nvSpPr>
        <p:spPr>
          <a:xfrm>
            <a:off x="945900" y="1741500"/>
            <a:ext cx="7252200" cy="22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In module 2, we learnt how to visualize data. In particular, we learnt:</a:t>
            </a:r>
            <a:endParaRPr b="0" i="0" sz="12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200"/>
              <a:buFont typeface="Arial"/>
              <a:buAutoNum type="arabicPeriod"/>
            </a:pPr>
            <a:r>
              <a:rPr b="0" i="0" lang="en" sz="1200" u="none" cap="none" strike="noStrike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Seaborn and matplotlib;</a:t>
            </a:r>
            <a:endParaRPr b="0" i="0" sz="12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200"/>
              <a:buFont typeface="Arial"/>
              <a:buAutoNum type="arabicPeriod"/>
            </a:pPr>
            <a:r>
              <a:rPr b="0" i="0" lang="en" sz="1200" u="none" cap="none" strike="noStrike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How to create interactive visuals;</a:t>
            </a:r>
            <a:endParaRPr b="0" i="0" sz="12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200"/>
              <a:buFont typeface="Arial"/>
              <a:buAutoNum type="arabicPeriod"/>
            </a:pPr>
            <a:r>
              <a:rPr b="0" i="0" lang="en" sz="1200" u="none" cap="none" strike="noStrike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How to use visualisations to explore data;</a:t>
            </a:r>
            <a:endParaRPr b="0" i="0" sz="12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200"/>
              <a:buFont typeface="Arial"/>
              <a:buAutoNum type="arabicPeriod"/>
            </a:pPr>
            <a:r>
              <a:rPr b="0" i="0" lang="en" sz="1200" u="none" cap="none" strike="noStrike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How to convey insights using plots. </a:t>
            </a:r>
            <a:endParaRPr b="0" i="0" sz="12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2c54a136a_0_0"/>
          <p:cNvSpPr txBox="1"/>
          <p:nvPr>
            <p:ph type="ctrTitle"/>
          </p:nvPr>
        </p:nvSpPr>
        <p:spPr>
          <a:xfrm>
            <a:off x="2031125" y="2036750"/>
            <a:ext cx="37878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Descriptive Statistics</a:t>
            </a:r>
            <a:endParaRPr/>
          </a:p>
        </p:txBody>
      </p:sp>
      <p:sp>
        <p:nvSpPr>
          <p:cNvPr id="103" name="Google Shape;103;g52c54a136a_0_0"/>
          <p:cNvSpPr txBox="1"/>
          <p:nvPr/>
        </p:nvSpPr>
        <p:spPr>
          <a:xfrm>
            <a:off x="1133975" y="2291150"/>
            <a:ext cx="543900" cy="56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2</a:t>
            </a:r>
            <a:endParaRPr b="0" i="0" sz="2400" u="none" cap="none" strike="noStrike">
              <a:solidFill>
                <a:srgbClr val="000000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04" name="Google Shape;104;g52c54a136a_0_0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52c54a136a_0_6"/>
          <p:cNvSpPr txBox="1"/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Descriptive Statistics </a:t>
            </a:r>
            <a:endParaRPr>
              <a:highlight>
                <a:srgbClr val="FFCD00"/>
              </a:highlight>
            </a:endParaRPr>
          </a:p>
        </p:txBody>
      </p:sp>
      <p:sp>
        <p:nvSpPr>
          <p:cNvPr id="110" name="Google Shape;110;g52c54a136a_0_6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1" name="Google Shape;111;g52c54a136a_0_6"/>
          <p:cNvSpPr txBox="1"/>
          <p:nvPr/>
        </p:nvSpPr>
        <p:spPr>
          <a:xfrm>
            <a:off x="500650" y="1733800"/>
            <a:ext cx="5533500" cy="22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In module 2, we learnt tools to conduct descriptive statistics. In particular:</a:t>
            </a:r>
            <a:endParaRPr b="0" i="0" sz="12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200"/>
              <a:buFont typeface="Arial"/>
              <a:buAutoNum type="arabicPeriod"/>
            </a:pPr>
            <a:r>
              <a:rPr b="0" i="0" lang="en" sz="1200" u="none" cap="none" strike="noStrike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How to use Pandas to obtain summaries of the data;</a:t>
            </a:r>
            <a:endParaRPr b="0" i="0" sz="12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200"/>
              <a:buFont typeface="Arial"/>
              <a:buAutoNum type="arabicPeriod"/>
            </a:pPr>
            <a:r>
              <a:rPr b="0" i="0" lang="en" sz="1200" u="none" cap="none" strike="noStrike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Make quantile plots;</a:t>
            </a:r>
            <a:endParaRPr b="0" i="0" sz="12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200"/>
              <a:buFont typeface="Arial"/>
              <a:buAutoNum type="arabicPeriod"/>
            </a:pPr>
            <a:r>
              <a:rPr b="0" i="0" lang="en" sz="1200" u="none" cap="none" strike="noStrike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How to interpret distributions and make distribution plots;</a:t>
            </a:r>
            <a:endParaRPr b="0" i="0" sz="12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200"/>
              <a:buFont typeface="Arial"/>
              <a:buAutoNum type="arabicPeriod"/>
            </a:pPr>
            <a:r>
              <a:rPr b="0" i="0" lang="en" sz="1200" u="none" cap="none" strike="noStrike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How to interpret concepts such as mean, median and mode. </a:t>
            </a:r>
            <a:endParaRPr b="0" i="0" sz="12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2" name="Google Shape;112;g52c54a136a_0_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94394" y="1412975"/>
            <a:ext cx="3729626" cy="1896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g52c54a136a_0_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861150" y="3131025"/>
            <a:ext cx="3372300" cy="149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776adb12d0_0_0"/>
          <p:cNvSpPr txBox="1"/>
          <p:nvPr>
            <p:ph type="ctrTitle"/>
          </p:nvPr>
        </p:nvSpPr>
        <p:spPr>
          <a:xfrm>
            <a:off x="2045450" y="1304975"/>
            <a:ext cx="3787800" cy="150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Tableau</a:t>
            </a:r>
            <a:endParaRPr/>
          </a:p>
        </p:txBody>
      </p:sp>
      <p:sp>
        <p:nvSpPr>
          <p:cNvPr id="119" name="Google Shape;119;g776adb12d0_0_0"/>
          <p:cNvSpPr txBox="1"/>
          <p:nvPr/>
        </p:nvSpPr>
        <p:spPr>
          <a:xfrm>
            <a:off x="1133975" y="2291150"/>
            <a:ext cx="543900" cy="56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3</a:t>
            </a:r>
            <a:endParaRPr b="0" i="0" sz="2400" u="none" cap="none" strike="noStrike">
              <a:solidFill>
                <a:srgbClr val="000000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20" name="Google Shape;120;g776adb12d0_0_0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776adb12d0_0_6"/>
          <p:cNvSpPr txBox="1"/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Business Intelligence</a:t>
            </a:r>
            <a:endParaRPr>
              <a:highlight>
                <a:srgbClr val="FFCD00"/>
              </a:highlight>
            </a:endParaRPr>
          </a:p>
        </p:txBody>
      </p:sp>
      <p:sp>
        <p:nvSpPr>
          <p:cNvPr id="126" name="Google Shape;126;g776adb12d0_0_6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7" name="Google Shape;127;g776adb12d0_0_6"/>
          <p:cNvSpPr txBox="1"/>
          <p:nvPr/>
        </p:nvSpPr>
        <p:spPr>
          <a:xfrm>
            <a:off x="1006550" y="2046900"/>
            <a:ext cx="4627800" cy="104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In module 2, we learnt the basics of </a:t>
            </a: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</a:rPr>
              <a:t>Tableau</a:t>
            </a:r>
            <a:endParaRPr b="0" i="0" sz="12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8" name="Google Shape;128;g776adb12d0_0_6"/>
          <p:cNvPicPr preferRelativeResize="0"/>
          <p:nvPr/>
        </p:nvPicPr>
        <p:blipFill rotWithShape="1">
          <a:blip r:embed="rId3">
            <a:alphaModFix/>
          </a:blip>
          <a:srcRect b="15980" l="11394" r="11770" t="7184"/>
          <a:stretch/>
        </p:blipFill>
        <p:spPr>
          <a:xfrm>
            <a:off x="6210775" y="1927575"/>
            <a:ext cx="1996024" cy="1496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g776adb12d0_0_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932575" y="3206396"/>
            <a:ext cx="5197476" cy="1076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"/>
          <p:cNvSpPr txBox="1"/>
          <p:nvPr>
            <p:ph type="ctrTitle"/>
          </p:nvPr>
        </p:nvSpPr>
        <p:spPr>
          <a:xfrm>
            <a:off x="2031125" y="2252449"/>
            <a:ext cx="3787800" cy="6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Probability Theory</a:t>
            </a:r>
            <a:endParaRPr/>
          </a:p>
        </p:txBody>
      </p:sp>
      <p:sp>
        <p:nvSpPr>
          <p:cNvPr id="135" name="Google Shape;135;p2"/>
          <p:cNvSpPr txBox="1"/>
          <p:nvPr/>
        </p:nvSpPr>
        <p:spPr>
          <a:xfrm>
            <a:off x="1133975" y="2291150"/>
            <a:ext cx="543900" cy="56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 4</a:t>
            </a:r>
            <a:endParaRPr b="0" i="0" sz="2400" u="none" cap="none" strike="noStrike">
              <a:solidFill>
                <a:srgbClr val="000000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36" name="Google Shape;136;p2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6fd24979aa_0_0"/>
          <p:cNvSpPr txBox="1"/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Probability Theory</a:t>
            </a:r>
            <a:endParaRPr>
              <a:highlight>
                <a:srgbClr val="FFCD00"/>
              </a:highlight>
            </a:endParaRPr>
          </a:p>
        </p:txBody>
      </p:sp>
      <p:sp>
        <p:nvSpPr>
          <p:cNvPr id="142" name="Google Shape;142;g6fd24979aa_0_0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3" name="Google Shape;143;g6fd24979aa_0_0"/>
          <p:cNvSpPr txBox="1"/>
          <p:nvPr/>
        </p:nvSpPr>
        <p:spPr>
          <a:xfrm>
            <a:off x="746325" y="1741500"/>
            <a:ext cx="5902200" cy="24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We learnt some of the fundamental concepts in Probability Theory. In particular:</a:t>
            </a:r>
            <a:endParaRPr b="0" i="0" sz="12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200"/>
              <a:buFont typeface="Arial"/>
              <a:buAutoNum type="arabicPeriod"/>
            </a:pPr>
            <a:r>
              <a:rPr b="0" i="0" lang="en" sz="1200" u="none" cap="none" strike="noStrike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General rules and axioms of probability;</a:t>
            </a:r>
            <a:endParaRPr b="0" i="0" sz="12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200"/>
              <a:buFont typeface="Arial"/>
              <a:buAutoNum type="arabicPeriod"/>
            </a:pPr>
            <a:r>
              <a:rPr b="0" i="0" lang="en" sz="1200" u="none" cap="none" strike="noStrike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Central Limit Theorem;</a:t>
            </a:r>
            <a:endParaRPr b="0" i="0" sz="12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200"/>
              <a:buFont typeface="Arial"/>
              <a:buAutoNum type="arabicPeriod"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</a:rPr>
              <a:t>Random variables;</a:t>
            </a:r>
            <a:endParaRPr sz="12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-3048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200"/>
              <a:buAutoNum type="arabicPeriod"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</a:rPr>
              <a:t>Distributions.</a:t>
            </a:r>
            <a:endParaRPr sz="12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4" name="Google Shape;144;g6fd24979aa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51794" y="1779900"/>
            <a:ext cx="3292500" cy="210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g6fd24979aa_0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46925" y="3127371"/>
            <a:ext cx="3428899" cy="149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Viol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